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筑紫A丸ゴシック Bold" panose="020B0600070205080204" charset="-128"/>
      <p:regular r:id="rId3"/>
    </p:embeddedFont>
    <p:embeddedFont>
      <p:font typeface="筑紫A丸ゴシック Ultra-Bold" panose="020B0600070205080204" charset="-128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2621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566000" y="156600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10692000" y="0"/>
                </a:move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lnTo>
                  <a:pt x="10692000" y="0"/>
                </a:lnTo>
                <a:close/>
              </a:path>
            </a:pathLst>
          </a:custGeom>
          <a:blipFill>
            <a:blip r:embed="rId2"/>
            <a:stretch>
              <a:fillRect l="-5682" t="-2001" r="-5629" b="-29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29014" y="4647637"/>
            <a:ext cx="1725024" cy="1731517"/>
          </a:xfrm>
          <a:custGeom>
            <a:avLst/>
            <a:gdLst/>
            <a:ahLst/>
            <a:cxnLst/>
            <a:rect l="l" t="t" r="r" b="b"/>
            <a:pathLst>
              <a:path w="1725024" h="1731517">
                <a:moveTo>
                  <a:pt x="0" y="0"/>
                </a:moveTo>
                <a:lnTo>
                  <a:pt x="1725024" y="0"/>
                </a:lnTo>
                <a:lnTo>
                  <a:pt x="1725024" y="1731517"/>
                </a:lnTo>
                <a:lnTo>
                  <a:pt x="0" y="1731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280300" y="6379154"/>
            <a:ext cx="1887927" cy="1895034"/>
          </a:xfrm>
          <a:custGeom>
            <a:avLst/>
            <a:gdLst/>
            <a:ahLst/>
            <a:cxnLst/>
            <a:rect l="l" t="t" r="r" b="b"/>
            <a:pathLst>
              <a:path w="1887927" h="1895034">
                <a:moveTo>
                  <a:pt x="0" y="0"/>
                </a:moveTo>
                <a:lnTo>
                  <a:pt x="1887927" y="0"/>
                </a:lnTo>
                <a:lnTo>
                  <a:pt x="1887927" y="1895034"/>
                </a:lnTo>
                <a:lnTo>
                  <a:pt x="0" y="1895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25995" y="416598"/>
            <a:ext cx="2622689" cy="2622689"/>
          </a:xfrm>
          <a:custGeom>
            <a:avLst/>
            <a:gdLst/>
            <a:ahLst/>
            <a:cxnLst/>
            <a:rect l="l" t="t" r="r" b="b"/>
            <a:pathLst>
              <a:path w="2622689" h="2622689">
                <a:moveTo>
                  <a:pt x="0" y="0"/>
                </a:moveTo>
                <a:lnTo>
                  <a:pt x="2622689" y="0"/>
                </a:lnTo>
                <a:lnTo>
                  <a:pt x="2622689" y="2622689"/>
                </a:lnTo>
                <a:lnTo>
                  <a:pt x="0" y="262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3559" y="9310672"/>
            <a:ext cx="8066859" cy="1855377"/>
          </a:xfrm>
          <a:custGeom>
            <a:avLst/>
            <a:gdLst/>
            <a:ahLst/>
            <a:cxnLst/>
            <a:rect l="l" t="t" r="r" b="b"/>
            <a:pathLst>
              <a:path w="8066859" h="1855377">
                <a:moveTo>
                  <a:pt x="0" y="0"/>
                </a:moveTo>
                <a:lnTo>
                  <a:pt x="8066859" y="0"/>
                </a:lnTo>
                <a:lnTo>
                  <a:pt x="8066859" y="1855378"/>
                </a:lnTo>
                <a:lnTo>
                  <a:pt x="0" y="1855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3158" y="6646278"/>
            <a:ext cx="5931334" cy="2224250"/>
          </a:xfrm>
          <a:custGeom>
            <a:avLst/>
            <a:gdLst/>
            <a:ahLst/>
            <a:cxnLst/>
            <a:rect l="l" t="t" r="r" b="b"/>
            <a:pathLst>
              <a:path w="5931334" h="2224250">
                <a:moveTo>
                  <a:pt x="0" y="0"/>
                </a:moveTo>
                <a:lnTo>
                  <a:pt x="5931333" y="0"/>
                </a:lnTo>
                <a:lnTo>
                  <a:pt x="5931333" y="2224250"/>
                </a:lnTo>
                <a:lnTo>
                  <a:pt x="0" y="2224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4150" y="2610564"/>
            <a:ext cx="7171700" cy="2689388"/>
          </a:xfrm>
          <a:custGeom>
            <a:avLst/>
            <a:gdLst/>
            <a:ahLst/>
            <a:cxnLst/>
            <a:rect l="l" t="t" r="r" b="b"/>
            <a:pathLst>
              <a:path w="7171700" h="2689388">
                <a:moveTo>
                  <a:pt x="0" y="0"/>
                </a:moveTo>
                <a:lnTo>
                  <a:pt x="7171700" y="0"/>
                </a:lnTo>
                <a:lnTo>
                  <a:pt x="7171700" y="2689387"/>
                </a:lnTo>
                <a:lnTo>
                  <a:pt x="0" y="2689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499256" y="4855846"/>
            <a:ext cx="1866594" cy="2222136"/>
          </a:xfrm>
          <a:custGeom>
            <a:avLst/>
            <a:gdLst/>
            <a:ahLst/>
            <a:cxnLst/>
            <a:rect l="l" t="t" r="r" b="b"/>
            <a:pathLst>
              <a:path w="1866594" h="2222136">
                <a:moveTo>
                  <a:pt x="0" y="0"/>
                </a:moveTo>
                <a:lnTo>
                  <a:pt x="1866594" y="0"/>
                </a:lnTo>
                <a:lnTo>
                  <a:pt x="1866594" y="2222136"/>
                </a:lnTo>
                <a:lnTo>
                  <a:pt x="0" y="22221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1308" y="3196394"/>
            <a:ext cx="7171700" cy="1923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5"/>
              </a:lnSpc>
            </a:pPr>
            <a:r>
              <a:rPr lang="en-US" sz="5599" b="1" spc="839" dirty="0" err="1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ICカード提示割引</a:t>
            </a:r>
            <a:endParaRPr lang="en-US" sz="5599" b="1" spc="839" dirty="0">
              <a:solidFill>
                <a:srgbClr val="0C5585"/>
              </a:solidFill>
              <a:latin typeface="筑紫A丸ゴシック Ultra-Bold"/>
              <a:ea typeface="筑紫A丸ゴシック Ultra-Bold"/>
              <a:cs typeface="筑紫A丸ゴシック Ultra-Bold"/>
              <a:sym typeface="筑紫A丸ゴシック Ultra-Bold"/>
            </a:endParaRPr>
          </a:p>
          <a:p>
            <a:pPr algn="ctr">
              <a:lnSpc>
                <a:spcPts val="5375"/>
              </a:lnSpc>
            </a:pPr>
            <a:r>
              <a:rPr lang="en-US" sz="5599" b="1" spc="839" dirty="0" err="1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キャンペーン</a:t>
            </a:r>
            <a:endParaRPr lang="en-US" sz="5599" b="1" spc="839" dirty="0">
              <a:solidFill>
                <a:srgbClr val="0C5585"/>
              </a:solidFill>
              <a:latin typeface="筑紫A丸ゴシック Ultra-Bold"/>
              <a:ea typeface="筑紫A丸ゴシック Ultra-Bold"/>
              <a:cs typeface="筑紫A丸ゴシック Ultra-Bold"/>
              <a:sym typeface="筑紫A丸ゴシック Ultra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32618" y="7332220"/>
            <a:ext cx="5377710" cy="1690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</a:pPr>
            <a:r>
              <a:rPr lang="en-US" sz="3800" b="1" spc="570" dirty="0">
                <a:solidFill>
                  <a:srgbClr val="F53791"/>
                </a:solidFill>
                <a:latin typeface="筑紫A丸ゴシック Bold"/>
                <a:ea typeface="筑紫A丸ゴシック Bold"/>
                <a:cs typeface="筑紫A丸ゴシック Bold"/>
                <a:sym typeface="筑紫A丸ゴシック Bold"/>
              </a:rPr>
              <a:t>1周 500円割引</a:t>
            </a:r>
          </a:p>
          <a:p>
            <a:pPr algn="just">
              <a:lnSpc>
                <a:spcPts val="5320"/>
              </a:lnSpc>
            </a:pPr>
            <a:r>
              <a:rPr lang="en-US" sz="3800" b="1" spc="570" dirty="0">
                <a:solidFill>
                  <a:srgbClr val="F53791"/>
                </a:solidFill>
                <a:latin typeface="筑紫A丸ゴシック Bold"/>
                <a:ea typeface="筑紫A丸ゴシック Bold"/>
                <a:cs typeface="筑紫A丸ゴシック Bold"/>
                <a:sym typeface="筑紫A丸ゴシック Bold"/>
              </a:rPr>
              <a:t>廻り放題1000円割引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12728" y="6903486"/>
            <a:ext cx="2692378" cy="386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599" b="1" spc="259" dirty="0" err="1">
                <a:solidFill>
                  <a:srgbClr val="F53791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税込価格より</a:t>
            </a:r>
            <a:endParaRPr lang="en-US" sz="2599" b="1" spc="259" dirty="0">
              <a:solidFill>
                <a:srgbClr val="F53791"/>
              </a:solidFill>
              <a:latin typeface="筑紫A丸ゴシック Ultra-Bold"/>
              <a:ea typeface="筑紫A丸ゴシック Ultra-Bold"/>
              <a:cs typeface="筑紫A丸ゴシック Ultra-Bold"/>
              <a:sym typeface="筑紫A丸ゴシック Ul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377863" y="8840838"/>
            <a:ext cx="8535466" cy="550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5"/>
              </a:lnSpc>
            </a:pPr>
            <a:r>
              <a:rPr lang="en-US" sz="2198" b="1" spc="219" dirty="0">
                <a:solidFill>
                  <a:srgbClr val="6C6B6B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※</a:t>
            </a:r>
            <a:r>
              <a:rPr lang="en-US" sz="2198" b="1" spc="219" dirty="0" err="1">
                <a:solidFill>
                  <a:srgbClr val="6C6B6B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他の割引と重ねて割引は致しかねます</a:t>
            </a:r>
            <a:r>
              <a:rPr lang="en-US" sz="2198" b="1" spc="219" dirty="0">
                <a:solidFill>
                  <a:srgbClr val="6C6B6B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9942" y="712650"/>
            <a:ext cx="7197766" cy="1253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2300" b="1" spc="345" dirty="0" err="1">
                <a:solidFill>
                  <a:srgbClr val="6B9B0D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スイング碑文谷・東急あざみ野ゴルフガーデン</a:t>
            </a:r>
            <a:endParaRPr lang="en-US" sz="2300" b="1" spc="345" dirty="0">
              <a:solidFill>
                <a:srgbClr val="6B9B0D"/>
              </a:solidFill>
              <a:latin typeface="筑紫A丸ゴシック Ultra-Bold"/>
              <a:ea typeface="筑紫A丸ゴシック Ultra-Bold"/>
              <a:cs typeface="筑紫A丸ゴシック Ultra-Bold"/>
              <a:sym typeface="筑紫A丸ゴシック Ultra-Bold"/>
            </a:endParaRPr>
          </a:p>
          <a:p>
            <a:pPr algn="ctr">
              <a:lnSpc>
                <a:spcPts val="2714"/>
              </a:lnSpc>
            </a:pPr>
            <a:r>
              <a:rPr lang="en-US" sz="2300" b="1" spc="345" dirty="0" err="1">
                <a:solidFill>
                  <a:srgbClr val="6B9B0D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東急ゴルフスクール（武蔵小杉・綱島</a:t>
            </a:r>
            <a:r>
              <a:rPr lang="en-US" sz="2300" b="1" spc="345" dirty="0">
                <a:solidFill>
                  <a:srgbClr val="6B9B0D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）</a:t>
            </a:r>
          </a:p>
          <a:p>
            <a:pPr algn="ctr">
              <a:lnSpc>
                <a:spcPts val="2714"/>
              </a:lnSpc>
            </a:pPr>
            <a:r>
              <a:rPr lang="en-US" sz="2300" b="1" spc="345" dirty="0" err="1">
                <a:solidFill>
                  <a:srgbClr val="6B9B0D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ご利用のみなさまへ</a:t>
            </a:r>
            <a:r>
              <a:rPr lang="en-US" sz="2300" b="1" spc="345" dirty="0">
                <a:solidFill>
                  <a:srgbClr val="6B9B0D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091" y="2086337"/>
            <a:ext cx="7272417" cy="689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7"/>
              </a:lnSpc>
            </a:pPr>
            <a:r>
              <a:rPr lang="en-US" sz="2723" b="1" spc="272" dirty="0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 9/1(火)〜10/31(土) </a:t>
            </a:r>
            <a:r>
              <a:rPr lang="en-US" sz="2723" b="1" spc="272" dirty="0" err="1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平日・土曜日限定</a:t>
            </a:r>
            <a:r>
              <a:rPr lang="en-US" sz="2723" b="1" spc="272" dirty="0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57218" y="4579237"/>
            <a:ext cx="5882805" cy="386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1"/>
              </a:lnSpc>
            </a:pPr>
            <a:r>
              <a:rPr lang="en-US" sz="2598" b="1" spc="259" dirty="0" err="1">
                <a:solidFill>
                  <a:srgbClr val="6C6B6B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スクールの方はスマホプラン提示</a:t>
            </a:r>
            <a:endParaRPr lang="en-US" sz="2598" b="1" spc="259" dirty="0">
              <a:solidFill>
                <a:srgbClr val="6C6B6B"/>
              </a:solidFill>
              <a:latin typeface="筑紫A丸ゴシック Ultra-Bold"/>
              <a:ea typeface="筑紫A丸ゴシック Ultra-Bold"/>
              <a:cs typeface="筑紫A丸ゴシック Ultra-Bold"/>
              <a:sym typeface="筑紫A丸ゴシック Ultra-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62265" y="9421271"/>
            <a:ext cx="5391773" cy="1207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398" b="1" spc="239" dirty="0" err="1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東急ゴルフパークたまがわ</a:t>
            </a:r>
            <a:r>
              <a:rPr lang="en-US" sz="2398" b="1" spc="239" dirty="0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　</a:t>
            </a:r>
          </a:p>
          <a:p>
            <a:pPr algn="ctr">
              <a:lnSpc>
                <a:spcPts val="2973"/>
              </a:lnSpc>
            </a:pPr>
            <a:r>
              <a:rPr lang="en-US" sz="2398" b="1" spc="239" dirty="0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080-7720-2354 </a:t>
            </a:r>
          </a:p>
          <a:p>
            <a:pPr algn="ctr">
              <a:lnSpc>
                <a:spcPts val="1857"/>
              </a:lnSpc>
            </a:pPr>
            <a:r>
              <a:rPr lang="en-US" sz="1498" b="1" spc="149" dirty="0">
                <a:solidFill>
                  <a:srgbClr val="0C5585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 掲載期間8月31日～10月～31日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989164" y="81350"/>
            <a:ext cx="5368310" cy="644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1"/>
              </a:lnSpc>
            </a:pPr>
            <a:r>
              <a:rPr lang="en-US" sz="2598" b="1" spc="259" dirty="0">
                <a:solidFill>
                  <a:srgbClr val="EBCD60"/>
                </a:solidFill>
                <a:latin typeface="筑紫A丸ゴシック Ultra-Bold"/>
                <a:ea typeface="筑紫A丸ゴシック Ultra-Bold"/>
                <a:cs typeface="筑紫A丸ゴシック Ultra-Bold"/>
                <a:sym typeface="筑紫A丸ゴシック Ultra-Bold"/>
              </a:rPr>
              <a:t>INFORMATION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</Words>
  <Application>Microsoft Office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筑紫A丸ゴシック Bold</vt:lpstr>
      <vt:lpstr>筑紫A丸ゴシック Ultra-Bold</vt:lpstr>
      <vt:lpstr>Calibri</vt:lpstr>
      <vt:lpstr>Arial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1周500円割 廻り放題1000円割</dc:title>
  <cp:lastModifiedBy>昌子 長島</cp:lastModifiedBy>
  <cp:revision>3</cp:revision>
  <dcterms:created xsi:type="dcterms:W3CDTF">2006-08-16T00:00:00Z</dcterms:created>
  <dcterms:modified xsi:type="dcterms:W3CDTF">2026-08-14T05:53:27Z</dcterms:modified>
  <dc:identifier>DAHSPBcTO4Q</dc:identifier>
</cp:coreProperties>
</file>