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9866313" cy="142954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0" d="100"/>
          <a:sy n="50" d="100"/>
        </p:scale>
        <p:origin x="23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85B2F-DBF8-4DD1-9960-EEC3484CF2A7}" type="datetimeFigureOut">
              <a:rPr kumimoji="1" lang="ja-JP" altLang="en-US" smtClean="0"/>
              <a:t>2022/11/30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2AAC-CEFE-4DE0-882C-83A6D767C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26098BD8-ACC1-49A1-BFD1-6D2B26C271E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620"/>
          <a:stretch/>
        </p:blipFill>
        <p:spPr>
          <a:xfrm>
            <a:off x="0" y="1"/>
            <a:ext cx="6858000" cy="527404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39934956-1EDE-4F9D-897E-AE8F30B1D86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6" t="93953" r="-486" b="667"/>
          <a:stretch/>
        </p:blipFill>
        <p:spPr>
          <a:xfrm>
            <a:off x="0" y="9302244"/>
            <a:ext cx="6858000" cy="527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810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85B2F-DBF8-4DD1-9960-EEC3484CF2A7}" type="datetimeFigureOut">
              <a:rPr kumimoji="1" lang="ja-JP" altLang="en-US" smtClean="0"/>
              <a:t>2022/11/30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2AAC-CEFE-4DE0-882C-83A6D767C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1389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85B2F-DBF8-4DD1-9960-EEC3484CF2A7}" type="datetimeFigureOut">
              <a:rPr kumimoji="1" lang="ja-JP" altLang="en-US" smtClean="0"/>
              <a:t>2022/11/30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2AAC-CEFE-4DE0-882C-83A6D767C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2617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85B2F-DBF8-4DD1-9960-EEC3484CF2A7}" type="datetimeFigureOut">
              <a:rPr kumimoji="1" lang="ja-JP" altLang="en-US" smtClean="0"/>
              <a:t>2022/11/30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2AAC-CEFE-4DE0-882C-83A6D767C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0714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85B2F-DBF8-4DD1-9960-EEC3484CF2A7}" type="datetimeFigureOut">
              <a:rPr kumimoji="1" lang="ja-JP" altLang="en-US" smtClean="0"/>
              <a:t>2022/11/30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2AAC-CEFE-4DE0-882C-83A6D767C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2689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85B2F-DBF8-4DD1-9960-EEC3484CF2A7}" type="datetimeFigureOut">
              <a:rPr kumimoji="1" lang="ja-JP" altLang="en-US" smtClean="0"/>
              <a:t>2022/11/30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2AAC-CEFE-4DE0-882C-83A6D767C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6002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85B2F-DBF8-4DD1-9960-EEC3484CF2A7}" type="datetimeFigureOut">
              <a:rPr kumimoji="1" lang="ja-JP" altLang="en-US" smtClean="0"/>
              <a:t>2022/11/30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2AAC-CEFE-4DE0-882C-83A6D767C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438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85B2F-DBF8-4DD1-9960-EEC3484CF2A7}" type="datetimeFigureOut">
              <a:rPr kumimoji="1" lang="ja-JP" altLang="en-US" smtClean="0"/>
              <a:t>2022/11/30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2AAC-CEFE-4DE0-882C-83A6D767C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850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85B2F-DBF8-4DD1-9960-EEC3484CF2A7}" type="datetimeFigureOut">
              <a:rPr kumimoji="1" lang="ja-JP" altLang="en-US" smtClean="0"/>
              <a:t>2022/11/30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2AAC-CEFE-4DE0-882C-83A6D767C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8073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85B2F-DBF8-4DD1-9960-EEC3484CF2A7}" type="datetimeFigureOut">
              <a:rPr kumimoji="1" lang="ja-JP" altLang="en-US" smtClean="0"/>
              <a:t>2022/11/30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2AAC-CEFE-4DE0-882C-83A6D767C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461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85B2F-DBF8-4DD1-9960-EEC3484CF2A7}" type="datetimeFigureOut">
              <a:rPr kumimoji="1" lang="ja-JP" altLang="en-US" smtClean="0"/>
              <a:t>2022/11/30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2AAC-CEFE-4DE0-882C-83A6D767C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3524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85B2F-DBF8-4DD1-9960-EEC3484CF2A7}" type="datetimeFigureOut">
              <a:rPr kumimoji="1" lang="ja-JP" altLang="en-US" smtClean="0"/>
              <a:t>2022/11/30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F2AAC-CEFE-4DE0-882C-83A6D767C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2450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図 42">
            <a:extLst>
              <a:ext uri="{FF2B5EF4-FFF2-40B4-BE49-F238E27FC236}">
                <a16:creationId xmlns:a16="http://schemas.microsoft.com/office/drawing/2014/main" id="{527F7F93-179B-4129-A9CF-AE77DE30C3E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0988" t="59643" r="21293" b="19520"/>
          <a:stretch/>
        </p:blipFill>
        <p:spPr>
          <a:xfrm rot="10800000">
            <a:off x="36944" y="4906992"/>
            <a:ext cx="6857212" cy="4234548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527F7F93-179B-4129-A9CF-AE77DE30C3E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0988" t="59643" r="21293" b="19520"/>
          <a:stretch/>
        </p:blipFill>
        <p:spPr>
          <a:xfrm>
            <a:off x="0" y="2452665"/>
            <a:ext cx="6857999" cy="4534214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E041CE2-FD78-47AB-8D2C-A396FBA8E3CD}"/>
              </a:ext>
            </a:extLst>
          </p:cNvPr>
          <p:cNvSpPr txBox="1"/>
          <p:nvPr/>
        </p:nvSpPr>
        <p:spPr>
          <a:xfrm>
            <a:off x="576696" y="2690238"/>
            <a:ext cx="12562608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ja-JP" sz="3200" b="1" dirty="0">
                <a:ln w="127000">
                  <a:solidFill>
                    <a:srgbClr val="FFFFFF"/>
                  </a:solidFill>
                </a:ln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</a:t>
            </a:r>
            <a:r>
              <a:rPr kumimoji="1" lang="ja-JP" altLang="en-US" sz="3200" b="1" dirty="0">
                <a:ln w="127000">
                  <a:solidFill>
                    <a:srgbClr val="FFFFFF"/>
                  </a:solidFill>
                </a:ln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kumimoji="1" lang="en-US" altLang="ja-JP" sz="3200" b="1" dirty="0">
                <a:ln w="127000">
                  <a:solidFill>
                    <a:srgbClr val="FFFFFF"/>
                  </a:solidFill>
                </a:ln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13</a:t>
            </a:r>
            <a:r>
              <a:rPr kumimoji="1" lang="ja-JP" altLang="en-US" sz="3200" b="1" dirty="0">
                <a:ln w="127000">
                  <a:solidFill>
                    <a:srgbClr val="FFFFFF"/>
                  </a:solidFill>
                </a:ln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</a:t>
            </a:r>
            <a:r>
              <a:rPr kumimoji="1" lang="en-US" altLang="ja-JP" sz="3200" b="1" dirty="0">
                <a:ln w="127000">
                  <a:solidFill>
                    <a:srgbClr val="FFFFFF"/>
                  </a:solidFill>
                </a:ln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kumimoji="1" lang="ja-JP" altLang="en-US" sz="3200" b="1" dirty="0">
                <a:ln w="127000">
                  <a:solidFill>
                    <a:srgbClr val="FFFFFF"/>
                  </a:solidFill>
                </a:ln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kumimoji="1" lang="en-US" altLang="ja-JP" sz="3200" b="1" dirty="0">
                <a:ln w="127000">
                  <a:solidFill>
                    <a:srgbClr val="FFFFFF"/>
                  </a:solidFill>
                </a:ln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kumimoji="1" lang="ja-JP" altLang="en-US" sz="3200" b="1" dirty="0">
                <a:ln w="127000">
                  <a:solidFill>
                    <a:srgbClr val="FFFFFF"/>
                  </a:solidFill>
                </a:ln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kumimoji="1" lang="en-US" altLang="ja-JP" sz="3200" b="1" dirty="0">
                <a:ln w="127000">
                  <a:solidFill>
                    <a:srgbClr val="FFFFFF"/>
                  </a:solidFill>
                </a:ln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</a:t>
            </a:r>
            <a:r>
              <a:rPr kumimoji="1" lang="ja-JP" altLang="en-US" sz="3200" b="1" dirty="0">
                <a:ln w="127000">
                  <a:solidFill>
                    <a:srgbClr val="FFFFFF"/>
                  </a:solidFill>
                </a:ln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kumimoji="1" lang="en-US" altLang="ja-JP" sz="3200" b="1" dirty="0">
                <a:ln w="127000">
                  <a:solidFill>
                    <a:srgbClr val="FFFFFF"/>
                  </a:solidFill>
                </a:ln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kumimoji="1" lang="ja-JP" altLang="en-US" sz="3200" b="1" dirty="0">
                <a:ln w="127000">
                  <a:solidFill>
                    <a:srgbClr val="FFFFFF"/>
                  </a:solidFill>
                </a:ln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</a:t>
            </a:r>
            <a:r>
              <a:rPr kumimoji="1" lang="en-US" altLang="ja-JP" sz="3200" b="1" dirty="0">
                <a:ln w="127000">
                  <a:solidFill>
                    <a:srgbClr val="FFFFFF"/>
                  </a:solidFill>
                </a:ln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kumimoji="1" lang="ja-JP" altLang="en-US" sz="3200" b="1" dirty="0">
                <a:ln w="127000">
                  <a:solidFill>
                    <a:srgbClr val="FFFFFF"/>
                  </a:solidFill>
                </a:ln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金</a:t>
            </a:r>
            <a:r>
              <a:rPr kumimoji="1" lang="en-US" altLang="ja-JP" sz="3200" b="1" dirty="0">
                <a:ln w="127000">
                  <a:solidFill>
                    <a:srgbClr val="FFFFFF"/>
                  </a:solidFill>
                </a:ln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endParaRPr kumimoji="1" lang="ja-JP" altLang="en-US" sz="3200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17" name="テキスト ボックス 34">
            <a:extLst>
              <a:ext uri="{FF2B5EF4-FFF2-40B4-BE49-F238E27FC236}">
                <a16:creationId xmlns:a16="http://schemas.microsoft.com/office/drawing/2014/main" id="{A86DD26A-2FFD-4D78-AC46-C736A597B3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894370" y="637591"/>
            <a:ext cx="8982076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6000" b="1" dirty="0">
                <a:solidFill>
                  <a:srgbClr val="FF66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Winter</a:t>
            </a:r>
            <a:r>
              <a:rPr lang="ja-JP" altLang="en-US" sz="6000" b="1" dirty="0">
                <a:solidFill>
                  <a:srgbClr val="FF66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6000" b="1" dirty="0">
                <a:solidFill>
                  <a:srgbClr val="FF66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Ticket</a:t>
            </a:r>
            <a:endParaRPr lang="en-US" altLang="ja-JP" sz="6600" b="1" dirty="0">
              <a:solidFill>
                <a:srgbClr val="FFC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B1B4AC01-61D2-4320-B327-601C4B3DEA7F}"/>
              </a:ext>
            </a:extLst>
          </p:cNvPr>
          <p:cNvSpPr txBox="1"/>
          <p:nvPr/>
        </p:nvSpPr>
        <p:spPr>
          <a:xfrm>
            <a:off x="1615254" y="1774480"/>
            <a:ext cx="9621837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4000" b="1" dirty="0">
                <a:solidFill>
                  <a:srgbClr val="2D2D8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販売のお知らせ</a:t>
            </a:r>
            <a:endParaRPr kumimoji="1" lang="ja-JP" altLang="en-US" sz="4000" dirty="0">
              <a:solidFill>
                <a:srgbClr val="2D2D8A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BD775A9B-8A01-4C38-AC4B-EA1E80FF14C4}"/>
              </a:ext>
            </a:extLst>
          </p:cNvPr>
          <p:cNvSpPr/>
          <p:nvPr/>
        </p:nvSpPr>
        <p:spPr bwMode="auto">
          <a:xfrm>
            <a:off x="244155" y="2603282"/>
            <a:ext cx="6442790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lang="ja-JP" altLang="en-US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r>
              <a:rPr lang="en-US" altLang="ja-JP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木</a:t>
            </a:r>
            <a:r>
              <a:rPr lang="en-US" altLang="ja-JP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31</a:t>
            </a:r>
            <a:r>
              <a:rPr lang="ja-JP" altLang="en-US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r>
              <a:rPr lang="en-US" altLang="ja-JP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土</a:t>
            </a:r>
            <a:r>
              <a:rPr lang="en-US" altLang="ja-JP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6" name="テキスト ボックス 1">
            <a:extLst>
              <a:ext uri="{FF2B5EF4-FFF2-40B4-BE49-F238E27FC236}">
                <a16:creationId xmlns:a16="http://schemas.microsoft.com/office/drawing/2014/main" id="{7DE4758E-DEA2-4BA4-B671-028BA90D25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80" y="7698840"/>
            <a:ext cx="6650038" cy="1015663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20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購入後のキャンセルはできませんのでご了承ください。</a:t>
            </a:r>
            <a:endParaRPr lang="en-US" altLang="ja-JP" sz="20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20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フロント営業中のご利用となります。（営業時間に準じます）</a:t>
            </a:r>
            <a:endParaRPr lang="en-US" altLang="ja-JP" sz="20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20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その他詳細はチケットをご確認の上ご利用ください。　　</a:t>
            </a:r>
          </a:p>
        </p:txBody>
      </p:sp>
      <p:sp>
        <p:nvSpPr>
          <p:cNvPr id="29" name="テキスト ボックス 82">
            <a:extLst>
              <a:ext uri="{FF2B5EF4-FFF2-40B4-BE49-F238E27FC236}">
                <a16:creationId xmlns:a16="http://schemas.microsoft.com/office/drawing/2014/main" id="{8474FD9B-E7F3-4330-9C67-4A4EBA13B4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8912" y="4506883"/>
            <a:ext cx="41328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0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（有効期限：</a:t>
            </a:r>
            <a:r>
              <a:rPr lang="en-US" altLang="ja-JP" sz="20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lang="ja-JP" altLang="en-US" sz="20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20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0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月末まで）</a:t>
            </a: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64A6FB90-E9F7-4421-BFBD-D7AB24E84ED1}"/>
              </a:ext>
            </a:extLst>
          </p:cNvPr>
          <p:cNvGrpSpPr/>
          <p:nvPr/>
        </p:nvGrpSpPr>
        <p:grpSpPr>
          <a:xfrm>
            <a:off x="156806" y="3395902"/>
            <a:ext cx="6737350" cy="3800475"/>
            <a:chOff x="276225" y="3832226"/>
            <a:chExt cx="6737350" cy="3800475"/>
          </a:xfrm>
        </p:grpSpPr>
        <p:sp>
          <p:nvSpPr>
            <p:cNvPr id="27" name="四角形: 角を丸くする 26">
              <a:extLst>
                <a:ext uri="{FF2B5EF4-FFF2-40B4-BE49-F238E27FC236}">
                  <a16:creationId xmlns:a16="http://schemas.microsoft.com/office/drawing/2014/main" id="{DD12F72F-0E42-4706-B48B-C4CA50138358}"/>
                </a:ext>
              </a:extLst>
            </p:cNvPr>
            <p:cNvSpPr/>
            <p:nvPr/>
          </p:nvSpPr>
          <p:spPr>
            <a:xfrm>
              <a:off x="276225" y="3832226"/>
              <a:ext cx="6467475" cy="3800475"/>
            </a:xfrm>
            <a:prstGeom prst="roundRect">
              <a:avLst/>
            </a:prstGeom>
            <a:solidFill>
              <a:srgbClr val="FFFFFF"/>
            </a:solidFill>
            <a:ln w="76200" cap="flat" cmpd="sng" algn="ctr">
              <a:solidFill>
                <a:srgbClr val="FF6699"/>
              </a:solidFill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endParaRPr>
            </a:p>
          </p:txBody>
        </p:sp>
        <p:sp>
          <p:nvSpPr>
            <p:cNvPr id="28" name="テキスト ボックス 73">
              <a:extLst>
                <a:ext uri="{FF2B5EF4-FFF2-40B4-BE49-F238E27FC236}">
                  <a16:creationId xmlns:a16="http://schemas.microsoft.com/office/drawing/2014/main" id="{272CF3E5-53A9-41DA-B363-0C2F8500B7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1675" y="3894138"/>
              <a:ext cx="5505450" cy="647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</a:rPr>
                <a:t>　</a:t>
              </a:r>
              <a:r>
                <a:rPr kumimoji="1" lang="ja-JP" altLang="en-US" sz="3600" b="1" i="0" u="sng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 </a:t>
              </a:r>
              <a:r>
                <a:rPr kumimoji="1" lang="en-US" altLang="ja-JP" sz="3600" b="1" i="0" u="sng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Ticket</a:t>
              </a:r>
              <a:r>
                <a:rPr kumimoji="1" lang="ja-JP" altLang="en-US" sz="3600" b="1" i="0" u="sng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kumimoji="1" lang="en-US" altLang="ja-JP" sz="3200" b="1" i="0" u="sng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4</a:t>
              </a:r>
              <a:r>
                <a:rPr kumimoji="1" lang="ja-JP" altLang="en-US" sz="3200" b="1" i="0" u="sng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枚入り</a:t>
              </a:r>
              <a:r>
                <a:rPr kumimoji="1" lang="en-US" altLang="ja-JP" sz="3200" b="1" i="0" u="sng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 8,360</a:t>
              </a:r>
              <a:r>
                <a:rPr kumimoji="1" lang="ja-JP" altLang="en-US" sz="3200" b="1" i="0" u="sng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円　</a:t>
              </a:r>
              <a:endParaRPr kumimoji="1" lang="en-US" altLang="ja-JP" sz="20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0" name="テキスト ボックス 25">
              <a:extLst>
                <a:ext uri="{FF2B5EF4-FFF2-40B4-BE49-F238E27FC236}">
                  <a16:creationId xmlns:a16="http://schemas.microsoft.com/office/drawing/2014/main" id="{676AA598-F093-48D0-8A20-3D74CB77FF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1488" y="4968875"/>
              <a:ext cx="6542087" cy="1262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2400" b="1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lang="ja-JP" altLang="en-US" sz="2400" b="1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ご利用について</a:t>
              </a:r>
              <a:r>
                <a:rPr lang="en-US" altLang="ja-JP" sz="2400" b="1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】 </a:t>
              </a:r>
              <a:r>
                <a:rPr lang="ja-JP" altLang="en-US" sz="2400" b="1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チケット</a:t>
              </a:r>
              <a:r>
                <a:rPr lang="en-US" altLang="ja-JP" sz="2400" b="1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1</a:t>
              </a:r>
              <a:r>
                <a:rPr lang="ja-JP" altLang="en-US" sz="2400" b="1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枚で</a:t>
              </a:r>
              <a:endParaRPr lang="en-US" altLang="ja-JP" sz="2400" b="1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2800" b="1" u="sng">
                  <a:solidFill>
                    <a:srgbClr val="333399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平日時間制１階</a:t>
              </a:r>
              <a:r>
                <a:rPr lang="en-US" altLang="ja-JP" sz="2800" b="1" u="sng">
                  <a:solidFill>
                    <a:srgbClr val="333399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60</a:t>
              </a:r>
              <a:r>
                <a:rPr lang="ja-JP" altLang="en-US" sz="2800" b="1" u="sng">
                  <a:solidFill>
                    <a:srgbClr val="333399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分 </a:t>
              </a:r>
              <a:r>
                <a:rPr lang="ja-JP" altLang="en-US" sz="2400" b="1" u="sng">
                  <a:solidFill>
                    <a:srgbClr val="333399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または</a:t>
              </a:r>
              <a:r>
                <a:rPr lang="en-US" altLang="ja-JP" sz="2800" b="1" u="sng">
                  <a:solidFill>
                    <a:srgbClr val="333399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 2</a:t>
              </a:r>
              <a:r>
                <a:rPr lang="ja-JP" altLang="en-US" sz="2800" b="1" u="sng">
                  <a:solidFill>
                    <a:srgbClr val="333399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階</a:t>
              </a:r>
              <a:r>
                <a:rPr lang="en-US" altLang="ja-JP" sz="2800" b="1" u="sng">
                  <a:solidFill>
                    <a:srgbClr val="333399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70</a:t>
              </a:r>
              <a:r>
                <a:rPr lang="ja-JP" altLang="en-US" sz="2800" b="1" u="sng">
                  <a:solidFill>
                    <a:srgbClr val="333399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分</a:t>
              </a:r>
              <a:r>
                <a:rPr lang="ja-JP" altLang="en-US" sz="2400" b="1" u="sng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を</a:t>
              </a:r>
              <a:endParaRPr lang="en-US" altLang="ja-JP" sz="2800" b="1" u="sng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2400" b="1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ご利用いただけます</a:t>
              </a:r>
              <a:r>
                <a:rPr lang="en-US" altLang="ja-JP" sz="2000" b="1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(</a:t>
              </a:r>
              <a:r>
                <a:rPr lang="ja-JP" altLang="en-US" sz="2000" b="1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土日祝日はご利用出来ません</a:t>
              </a:r>
              <a:r>
                <a:rPr lang="en-US" altLang="ja-JP" sz="2000" b="1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)</a:t>
              </a:r>
              <a:endParaRPr lang="ja-JP" altLang="en-US" sz="2400" b="1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1" name="テキスト ボックス 32">
              <a:extLst>
                <a:ext uri="{FF2B5EF4-FFF2-40B4-BE49-F238E27FC236}">
                  <a16:creationId xmlns:a16="http://schemas.microsoft.com/office/drawing/2014/main" id="{45FBBEFD-66DF-421B-AC21-A0D08271F0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9638" y="6561138"/>
              <a:ext cx="5297487" cy="830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400" b="1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さらに</a:t>
              </a:r>
              <a:r>
                <a:rPr kumimoji="1" lang="en-US" altLang="ja-JP" sz="2400" b="1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!!IC</a:t>
              </a:r>
              <a:r>
                <a:rPr kumimoji="1" lang="ja-JP" altLang="en-US" sz="2400" b="1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カード残高で購入すると・・・</a:t>
              </a:r>
              <a:endParaRPr kumimoji="1" lang="en-US" altLang="ja-JP" sz="2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400" b="1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「</a:t>
              </a:r>
              <a:r>
                <a:rPr kumimoji="1" lang="en-US" altLang="ja-JP" sz="2400" b="1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15</a:t>
              </a:r>
              <a:r>
                <a:rPr kumimoji="1" lang="ja-JP" altLang="en-US" sz="2400" b="1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分無料券」をプレゼント致します</a:t>
              </a:r>
              <a:r>
                <a:rPr kumimoji="1" lang="en-US" altLang="ja-JP" sz="2400" b="1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!!</a:t>
              </a:r>
              <a:endParaRPr kumimoji="1" lang="ja-JP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</a:endParaRPr>
            </a:p>
          </p:txBody>
        </p:sp>
        <p:pic>
          <p:nvPicPr>
            <p:cNvPr id="32" name="Picture 14">
              <a:extLst>
                <a:ext uri="{FF2B5EF4-FFF2-40B4-BE49-F238E27FC236}">
                  <a16:creationId xmlns:a16="http://schemas.microsoft.com/office/drawing/2014/main" id="{FBCF584F-6C4F-4FD2-BC31-F290125E273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39" t="68587" r="78355" b="507"/>
            <a:stretch>
              <a:fillRect/>
            </a:stretch>
          </p:blipFill>
          <p:spPr bwMode="auto">
            <a:xfrm>
              <a:off x="407988" y="3849688"/>
              <a:ext cx="706437" cy="12080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88B273FD-5926-42E9-8DC5-7E2CF6CC889F}"/>
              </a:ext>
            </a:extLst>
          </p:cNvPr>
          <p:cNvSpPr/>
          <p:nvPr/>
        </p:nvSpPr>
        <p:spPr>
          <a:xfrm>
            <a:off x="-861781" y="911580"/>
            <a:ext cx="8729431" cy="8395845"/>
          </a:xfrm>
          <a:prstGeom prst="rect">
            <a:avLst/>
          </a:prstGeom>
          <a:solidFill>
            <a:schemeClr val="bg1">
              <a:alpha val="19000"/>
            </a:schemeClr>
          </a:solidFill>
        </p:spPr>
        <p:txBody>
          <a:bodyPr wrap="square" anchor="ctr">
            <a:spAutoFit/>
          </a:bodyPr>
          <a:lstStyle/>
          <a:p>
            <a:pPr algn="ctr" eaLnBrk="1" hangingPunct="1">
              <a:defRPr/>
            </a:pPr>
            <a:endParaRPr lang="ja-JP" altLang="en-US" sz="5400" b="1" dirty="0">
              <a:ln w="1905"/>
              <a:gradFill>
                <a:gsLst>
                  <a:gs pos="0">
                    <a:srgbClr val="809EC2">
                      <a:shade val="20000"/>
                      <a:satMod val="200000"/>
                    </a:srgbClr>
                  </a:gs>
                  <a:gs pos="78000">
                    <a:srgbClr val="809EC2">
                      <a:tint val="90000"/>
                      <a:shade val="89000"/>
                      <a:satMod val="220000"/>
                    </a:srgbClr>
                  </a:gs>
                  <a:gs pos="100000">
                    <a:srgbClr val="809EC2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charset="-128"/>
            </a:endParaRPr>
          </a:p>
        </p:txBody>
      </p:sp>
      <p:sp>
        <p:nvSpPr>
          <p:cNvPr id="22" name="テキスト ボックス 82">
            <a:extLst>
              <a:ext uri="{FF2B5EF4-FFF2-40B4-BE49-F238E27FC236}">
                <a16:creationId xmlns:a16="http://schemas.microsoft.com/office/drawing/2014/main" id="{CD994E19-24BA-4595-BADA-17B8E59888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0618" y="4074970"/>
            <a:ext cx="41328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（有効期限：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年１月末まで）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0FD0D4C-FE79-4C1A-87BC-3680850F1F05}"/>
              </a:ext>
            </a:extLst>
          </p:cNvPr>
          <p:cNvSpPr txBox="1"/>
          <p:nvPr/>
        </p:nvSpPr>
        <p:spPr>
          <a:xfrm>
            <a:off x="295153" y="9307425"/>
            <a:ext cx="31454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掲出期間</a:t>
            </a:r>
            <a:r>
              <a:rPr kumimoji="1" lang="en-US" altLang="ja-JP" b="1" dirty="0"/>
              <a:t>:12</a:t>
            </a:r>
            <a:r>
              <a:rPr kumimoji="1" lang="ja-JP" altLang="en-US" b="1" dirty="0"/>
              <a:t>月</a:t>
            </a:r>
            <a:r>
              <a:rPr kumimoji="1" lang="en-US" altLang="ja-JP" b="1" dirty="0"/>
              <a:t>1</a:t>
            </a:r>
            <a:r>
              <a:rPr kumimoji="1" lang="ja-JP" altLang="en-US" b="1" dirty="0"/>
              <a:t>日～</a:t>
            </a:r>
            <a:r>
              <a:rPr kumimoji="1" lang="en-US" altLang="ja-JP" b="1" dirty="0"/>
              <a:t>12</a:t>
            </a:r>
            <a:r>
              <a:rPr kumimoji="1" lang="ja-JP" altLang="en-US" b="1" dirty="0"/>
              <a:t>月</a:t>
            </a:r>
            <a:r>
              <a:rPr kumimoji="1" lang="en-US" altLang="ja-JP" b="1" dirty="0"/>
              <a:t>31</a:t>
            </a:r>
            <a:r>
              <a:rPr kumimoji="1" lang="ja-JP" altLang="en-US" b="1" dirty="0"/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1261428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</TotalTime>
  <Words>166</Words>
  <Application>Microsoft Office PowerPoint</Application>
  <PresentationFormat>A4 210 x 297 mm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秋田 良子(ryoko akita)</dc:creator>
  <cp:lastModifiedBy>牧村 悠一(yuichi makimura)</cp:lastModifiedBy>
  <cp:revision>15</cp:revision>
  <cp:lastPrinted>2022-11-30T09:38:06Z</cp:lastPrinted>
  <dcterms:created xsi:type="dcterms:W3CDTF">2022-08-19T00:04:46Z</dcterms:created>
  <dcterms:modified xsi:type="dcterms:W3CDTF">2022-11-30T09:39:47Z</dcterms:modified>
</cp:coreProperties>
</file>